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9" r:id="rId3"/>
    <p:sldId id="268" r:id="rId4"/>
    <p:sldId id="262" r:id="rId5"/>
    <p:sldId id="267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6"/>
    <p:restoredTop sz="91322"/>
  </p:normalViewPr>
  <p:slideViewPr>
    <p:cSldViewPr snapToGrid="0" snapToObjects="1">
      <p:cViewPr varScale="1">
        <p:scale>
          <a:sx n="76" d="100"/>
          <a:sy n="76" d="100"/>
        </p:scale>
        <p:origin x="90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1/10/26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txUWFFHkBc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hyperlink" Target="https://www.amazon.com/dp/B006ZBCB3M" TargetMode="External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hyperlink" Target="https://www.youtube.com/watch?v=wd_E9VhSfS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gi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163547-3461-AE07-C75E-7594C61EA810}"/>
              </a:ext>
            </a:extLst>
          </p:cNvPr>
          <p:cNvSpPr txBox="1"/>
          <p:nvPr/>
        </p:nvSpPr>
        <p:spPr>
          <a:xfrm>
            <a:off x="82880" y="158414"/>
            <a:ext cx="4524172" cy="695575"/>
          </a:xfrm>
          <a:prstGeom prst="rect">
            <a:avLst/>
          </a:prstGeom>
          <a:noFill/>
        </p:spPr>
        <p:txBody>
          <a:bodyPr wrap="square" lIns="9144" tIns="9144" rIns="9144" bIns="9144" rtlCol="0" anchor="ctr" anchorCtr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</a:rPr>
              <a:t>Wood Log Splitter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55759-F48C-8A54-0B76-14B9D9FB56DC}"/>
              </a:ext>
            </a:extLst>
          </p:cNvPr>
          <p:cNvSpPr txBox="1"/>
          <p:nvPr/>
        </p:nvSpPr>
        <p:spPr>
          <a:xfrm>
            <a:off x="2162760" y="4120109"/>
            <a:ext cx="2444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34 tons, gas engine, $1,900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AC7BC1-783C-2E93-F310-EA32A930A68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8062" y="2743199"/>
            <a:ext cx="1930918" cy="14000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82EA93-1EB4-7982-274C-E7C7E1044B67}"/>
              </a:ext>
            </a:extLst>
          </p:cNvPr>
          <p:cNvSpPr txBox="1"/>
          <p:nvPr/>
        </p:nvSpPr>
        <p:spPr>
          <a:xfrm>
            <a:off x="82880" y="2214670"/>
            <a:ext cx="19581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5 tons, electric, $45 on </a:t>
            </a:r>
            <a:r>
              <a:rPr lang="en-US" sz="1400" dirty="0" err="1"/>
              <a:t>facebook</a:t>
            </a:r>
            <a:r>
              <a:rPr lang="en-US" sz="1400" dirty="0"/>
              <a:t> marketplace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F2D2E2-8294-5773-7483-E8634850EF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1876" y="853989"/>
            <a:ext cx="1776186" cy="1400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042D75-EB5E-64EB-3BD0-6C8A230E8F99}"/>
              </a:ext>
            </a:extLst>
          </p:cNvPr>
          <p:cNvSpPr txBox="1"/>
          <p:nvPr/>
        </p:nvSpPr>
        <p:spPr>
          <a:xfrm>
            <a:off x="2434032" y="2214670"/>
            <a:ext cx="21730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22 tons, electric $2,850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ACB916-6D38-DBDC-B741-70D7557CE02B}"/>
              </a:ext>
            </a:extLst>
          </p:cNvPr>
          <p:cNvSpPr txBox="1"/>
          <p:nvPr/>
        </p:nvSpPr>
        <p:spPr>
          <a:xfrm>
            <a:off x="177958" y="4120109"/>
            <a:ext cx="17409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9 tons, electric $550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6DBE0FC-9666-03D2-D0C4-6325D22EDC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958" y="2847521"/>
            <a:ext cx="1546550" cy="11629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32BEA5-FC28-F22D-4271-E7BDEEB876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4032" y="1173732"/>
            <a:ext cx="1797050" cy="9617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781FE-1DB8-E350-79D5-54C8C33802D6}"/>
              </a:ext>
            </a:extLst>
          </p:cNvPr>
          <p:cNvSpPr txBox="1"/>
          <p:nvPr/>
        </p:nvSpPr>
        <p:spPr>
          <a:xfrm>
            <a:off x="6096000" y="645009"/>
            <a:ext cx="57717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Firewood is traditionally cut to 16 inches because three pieces at this length equal 48 inches (4 feet), which perfectly fits the standard cord measurement of 4'x4'x8'.</a:t>
            </a:r>
          </a:p>
          <a:p>
            <a:endParaRPr lang="en-US" sz="1400" dirty="0"/>
          </a:p>
          <a:p>
            <a:r>
              <a:rPr lang="en-US" sz="1400" dirty="0"/>
              <a:t>This 16-inch standard became universal because it fits virtually all residential wood stoves, splits and dries more efficiently than longer pieces, and simplifies volume calculations for buying and selling firewood.</a:t>
            </a:r>
          </a:p>
          <a:p>
            <a:endParaRPr lang="en-US" sz="1400" dirty="0"/>
          </a:p>
          <a:p>
            <a:r>
              <a:rPr lang="en-US" sz="1400" dirty="0"/>
              <a:t>Most residential splitters use hydraulic cylinders with approximately 24-inch stroke lengths. The max length of the logs is a bit smaller (usually 20.5-inch).</a:t>
            </a:r>
          </a:p>
          <a:p>
            <a:endParaRPr lang="en-US" sz="1400" dirty="0"/>
          </a:p>
          <a:p>
            <a:r>
              <a:rPr lang="en-US" sz="1400" dirty="0"/>
              <a:t>Larger commercial units that handle longer logs require correspondingly longer frames and heavier construction.</a:t>
            </a:r>
          </a:p>
        </p:txBody>
      </p:sp>
    </p:spTree>
    <p:extLst>
      <p:ext uri="{BB962C8B-B14F-4D97-AF65-F5344CB8AC3E}">
        <p14:creationId xmlns:p14="http://schemas.microsoft.com/office/powerpoint/2010/main" val="2058619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AA28A-5F66-7D0A-6FE2-658F6FCDB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9B6912E-102E-565E-C854-3FB40491E5F7}"/>
              </a:ext>
            </a:extLst>
          </p:cNvPr>
          <p:cNvSpPr txBox="1"/>
          <p:nvPr/>
        </p:nvSpPr>
        <p:spPr>
          <a:xfrm>
            <a:off x="82880" y="158414"/>
            <a:ext cx="4524172" cy="695575"/>
          </a:xfrm>
          <a:prstGeom prst="rect">
            <a:avLst/>
          </a:prstGeom>
          <a:noFill/>
        </p:spPr>
        <p:txBody>
          <a:bodyPr wrap="square" lIns="9144" tIns="9144" rIns="9144" bIns="9144" rtlCol="0" anchor="ctr" anchorCtr="0">
            <a:spAutoFit/>
          </a:bodyPr>
          <a:lstStyle/>
          <a:p>
            <a:pPr algn="ctr"/>
            <a:r>
              <a:rPr lang="en-US" sz="4400" b="1" dirty="0">
                <a:solidFill>
                  <a:srgbClr val="00B0F0"/>
                </a:solidFill>
              </a:rPr>
              <a:t>Firewood Rack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54597-3070-7545-5ABD-287B16B990F9}"/>
              </a:ext>
            </a:extLst>
          </p:cNvPr>
          <p:cNvSpPr txBox="1"/>
          <p:nvPr/>
        </p:nvSpPr>
        <p:spPr>
          <a:xfrm>
            <a:off x="324288" y="1051409"/>
            <a:ext cx="289304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Cheap Outdoor Rack</a:t>
            </a:r>
          </a:p>
          <a:p>
            <a:endParaRPr lang="en-US" sz="1400" dirty="0"/>
          </a:p>
          <a:p>
            <a:r>
              <a:rPr lang="en-US" sz="1400" dirty="0"/>
              <a:t>cinder blocks ~$3 each</a:t>
            </a:r>
          </a:p>
          <a:p>
            <a:r>
              <a:rPr lang="en-US" sz="1400" dirty="0"/>
              <a:t>center block</a:t>
            </a:r>
          </a:p>
          <a:p>
            <a:r>
              <a:rPr lang="en-US" sz="1400" dirty="0"/>
              <a:t>two 2x4s  4ft length wood pieces</a:t>
            </a:r>
          </a:p>
          <a:p>
            <a:r>
              <a:rPr lang="en-US" sz="1400" dirty="0"/>
              <a:t>corrugated tin</a:t>
            </a:r>
          </a:p>
          <a:p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20B03C-A8E2-F38D-6008-00E98EA37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394" y="158414"/>
            <a:ext cx="4087526" cy="25509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6B4A10-7312-CF89-FB74-BE642E5B2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1373" y="2991186"/>
            <a:ext cx="4067547" cy="370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76025-2360-C36E-84CA-439DB62D4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319" y="919948"/>
            <a:ext cx="1603678" cy="13849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85FD7A7-D9C6-C91A-41FB-BE00F3B13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161" y="1234264"/>
            <a:ext cx="1603678" cy="1058097"/>
          </a:xfrm>
          <a:prstGeom prst="rect">
            <a:avLst/>
          </a:prstGeom>
        </p:spPr>
      </p:pic>
      <p:pic>
        <p:nvPicPr>
          <p:cNvPr id="1026" name="Picture 2" descr="heavy duty adjustable 2 section metal firewood rack indoor outdoor log holder with wide base elevated   resistant wood storage organizer for fireplace patio deck sturdy log shelf easy assembly no tips over">
            <a:extLst>
              <a:ext uri="{FF2B5EF4-FFF2-40B4-BE49-F238E27FC236}">
                <a16:creationId xmlns:a16="http://schemas.microsoft.com/office/drawing/2014/main" id="{49408666-F043-1C05-366C-9A1CC4FE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80" y="4411798"/>
            <a:ext cx="2287787" cy="22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A877A92-AB2A-7361-E66A-094557F93872}"/>
              </a:ext>
            </a:extLst>
          </p:cNvPr>
          <p:cNvSpPr txBox="1"/>
          <p:nvPr/>
        </p:nvSpPr>
        <p:spPr>
          <a:xfrm>
            <a:off x="2674787" y="5544981"/>
            <a:ext cx="2893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4FT Heavy-Duty Adjustable Firewood Rack - $20 at Walmart</a:t>
            </a:r>
          </a:p>
        </p:txBody>
      </p:sp>
    </p:spTree>
    <p:extLst>
      <p:ext uri="{BB962C8B-B14F-4D97-AF65-F5344CB8AC3E}">
        <p14:creationId xmlns:p14="http://schemas.microsoft.com/office/powerpoint/2010/main" val="35313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6D9D8-049F-E07E-FF56-6B41F2F6A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00AE0D6-0488-053B-AB69-0CC2563AF5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4089206"/>
              </p:ext>
            </p:extLst>
          </p:nvPr>
        </p:nvGraphicFramePr>
        <p:xfrm>
          <a:off x="355599" y="635001"/>
          <a:ext cx="7044269" cy="4853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39885">
                  <a:extLst>
                    <a:ext uri="{9D8B030D-6E8A-4147-A177-3AD203B41FA5}">
                      <a16:colId xmlns:a16="http://schemas.microsoft.com/office/drawing/2014/main" val="611815041"/>
                    </a:ext>
                  </a:extLst>
                </a:gridCol>
                <a:gridCol w="763607">
                  <a:extLst>
                    <a:ext uri="{9D8B030D-6E8A-4147-A177-3AD203B41FA5}">
                      <a16:colId xmlns:a16="http://schemas.microsoft.com/office/drawing/2014/main" val="1045610948"/>
                    </a:ext>
                  </a:extLst>
                </a:gridCol>
                <a:gridCol w="744516">
                  <a:extLst>
                    <a:ext uri="{9D8B030D-6E8A-4147-A177-3AD203B41FA5}">
                      <a16:colId xmlns:a16="http://schemas.microsoft.com/office/drawing/2014/main" val="1183527022"/>
                    </a:ext>
                  </a:extLst>
                </a:gridCol>
                <a:gridCol w="763606">
                  <a:extLst>
                    <a:ext uri="{9D8B030D-6E8A-4147-A177-3AD203B41FA5}">
                      <a16:colId xmlns:a16="http://schemas.microsoft.com/office/drawing/2014/main" val="746862576"/>
                    </a:ext>
                  </a:extLst>
                </a:gridCol>
                <a:gridCol w="744516">
                  <a:extLst>
                    <a:ext uri="{9D8B030D-6E8A-4147-A177-3AD203B41FA5}">
                      <a16:colId xmlns:a16="http://schemas.microsoft.com/office/drawing/2014/main" val="2134847549"/>
                    </a:ext>
                  </a:extLst>
                </a:gridCol>
                <a:gridCol w="1088139">
                  <a:extLst>
                    <a:ext uri="{9D8B030D-6E8A-4147-A177-3AD203B41FA5}">
                      <a16:colId xmlns:a16="http://schemas.microsoft.com/office/drawing/2014/main" val="766747122"/>
                    </a:ext>
                  </a:extLst>
                </a:gridCol>
              </a:tblGrid>
              <a:tr h="1925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Force (tons)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Log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Horizontal / Vertical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634043"/>
                  </a:ext>
                </a:extLst>
              </a:tr>
              <a:tr h="3209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Champion Power Equipment 27-Ton Splitter 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879770"/>
                  </a:ext>
                </a:extLst>
              </a:tr>
              <a:tr h="3209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Swisher 22-Ton Electric Log Splitter Eco Split LS22E 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Electric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22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$3.3K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880388"/>
                  </a:ext>
                </a:extLst>
              </a:tr>
              <a:tr h="320979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Dirty Hand Tools 28-Ton Gas Log Splitter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792842"/>
                  </a:ext>
                </a:extLst>
              </a:tr>
              <a:tr h="230342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SuperHandy</a:t>
                      </a:r>
                      <a:r>
                        <a:rPr lang="en-US" sz="1200" dirty="0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 20-Ton Electric 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Electric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ea typeface="Menlo" panose="020B0609030804020204" pitchFamily="49" charset="0"/>
                          <a:cs typeface="Calibri" panose="020F0502020204030204" pitchFamily="34" charset="0"/>
                        </a:rPr>
                        <a:t>$0.9K 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681017"/>
                  </a:ext>
                </a:extLst>
              </a:tr>
              <a:tr h="192587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NorthStar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 +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063497"/>
                  </a:ext>
                </a:extLst>
              </a:tr>
              <a:tr h="326359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Yardmax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YU2566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600476"/>
                  </a:ext>
                </a:extLst>
              </a:tr>
              <a:tr h="326359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Yardmax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Gas Log Splitter 32 Ton 2-Way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26.5"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42436"/>
                  </a:ext>
                </a:extLst>
              </a:tr>
              <a:tr h="192587">
                <a:tc>
                  <a:txBody>
                    <a:bodyPr/>
                    <a:lstStyle/>
                    <a:p>
                      <a:r>
                        <a:rPr lang="en-US" sz="1200" dirty="0" err="1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CountyLine</a:t>
                      </a:r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25-Ton Log Splitter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 +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30913"/>
                  </a:ext>
                </a:extLst>
              </a:tr>
              <a:tr h="44937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DeWalt FLEXVOLT Max 20-Ton 60V Cordless Battery Powered Log Splitter Kit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battery 60V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$2.2K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480409"/>
                  </a:ext>
                </a:extLst>
              </a:tr>
              <a:tr h="449371">
                <a:tc>
                  <a:txBody>
                    <a:bodyPr/>
                    <a:lstStyle/>
                    <a:p>
                      <a:r>
                        <a:rPr lang="en-US" sz="1200" dirty="0" err="1"/>
                        <a:t>Ramsplitter</a:t>
                      </a:r>
                      <a:r>
                        <a:rPr lang="en-US" sz="1200" dirty="0"/>
                        <a:t> 20-Ton Electric (Model H20-4)</a:t>
                      </a:r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Electric 25A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26"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$2.1K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HV20-4 : </a:t>
                      </a:r>
                    </a:p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 + V</a:t>
                      </a: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9652923"/>
                  </a:ext>
                </a:extLst>
              </a:tr>
              <a:tr h="44937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NorthStar Horizontal/Vertical Log Splitter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$1.7K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H+V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760704"/>
                  </a:ext>
                </a:extLst>
              </a:tr>
              <a:tr h="449371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Oregon 25-Ton 208cc Briggs &amp; Stratton Horizontal / Vertical Log Splitter OR25TBS-1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25.5"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$1.6K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482706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4F08BE-1582-1D32-E92A-E8AFA2C62F3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591" y="4368799"/>
            <a:ext cx="2624292" cy="1914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14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6B216E-B8F9-F30A-8A29-4C0F002BE57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989" y="1586208"/>
            <a:ext cx="2863026" cy="15826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102615-A460-0BC4-4287-C603ED763D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989" y="3288424"/>
            <a:ext cx="2863026" cy="15826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94D19A-D407-723E-628A-E25561D60A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989" y="4990640"/>
            <a:ext cx="2863026" cy="15826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BBA98-E811-6867-2AD4-299F38A3339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11" y="1586210"/>
            <a:ext cx="2863025" cy="15826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DD1CE-2A86-10BC-C3D2-76C58F1218A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11" y="3288425"/>
            <a:ext cx="2863026" cy="15826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2C22DD-13F2-5100-7C61-ECE710858B8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7713" y="4990640"/>
            <a:ext cx="2863025" cy="15826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D141E4-E613-1381-3F34-350329F8B271}"/>
              </a:ext>
            </a:extLst>
          </p:cNvPr>
          <p:cNvSpPr txBox="1"/>
          <p:nvPr/>
        </p:nvSpPr>
        <p:spPr>
          <a:xfrm>
            <a:off x="6958593" y="741593"/>
            <a:ext cx="4362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hlinkClick r:id="rId8"/>
              </a:rPr>
              <a:t>https://www.youtube.com/watch?v=7txUWFFHkBc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hlinkClick r:id="rId9"/>
              </a:rPr>
              <a:t>https://www.youtube.com/watch?v=wd_E9VhSfSg</a:t>
            </a:r>
            <a:endParaRPr lang="en-US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ADFF37-24A8-B407-EE91-AD135CDC10D8}"/>
              </a:ext>
            </a:extLst>
          </p:cNvPr>
          <p:cNvSpPr txBox="1"/>
          <p:nvPr/>
        </p:nvSpPr>
        <p:spPr>
          <a:xfrm>
            <a:off x="-1" y="0"/>
            <a:ext cx="4583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Maunual</a:t>
            </a:r>
            <a:r>
              <a:rPr lang="en-US" sz="2800" b="1" dirty="0"/>
              <a:t> Firewood Splitter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91F8582-0B59-5EA2-9D1A-C7C3D0662FBC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263" y="1586208"/>
            <a:ext cx="1759857" cy="21363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D9DEEA8-6FAE-6DC1-D6B0-79A4E137CF96}"/>
              </a:ext>
            </a:extLst>
          </p:cNvPr>
          <p:cNvSpPr txBox="1"/>
          <p:nvPr/>
        </p:nvSpPr>
        <p:spPr>
          <a:xfrm>
            <a:off x="250371" y="3864429"/>
            <a:ext cx="36031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10 Ton Horizontal Log Splitter Wood Cutter Manual Hydraulic 2 Speed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11"/>
              </a:rPr>
              <a:t>https://</a:t>
            </a:r>
            <a:r>
              <a:rPr lang="en-US" sz="1400" dirty="0" err="1">
                <a:hlinkClick r:id="rId11"/>
              </a:rPr>
              <a:t>www.amazon.com</a:t>
            </a:r>
            <a:r>
              <a:rPr lang="en-US" sz="1400" dirty="0">
                <a:hlinkClick r:id="rId11"/>
              </a:rPr>
              <a:t>/</a:t>
            </a:r>
            <a:r>
              <a:rPr lang="en-US" sz="1400" dirty="0" err="1">
                <a:hlinkClick r:id="rId11"/>
              </a:rPr>
              <a:t>dp</a:t>
            </a:r>
            <a:r>
              <a:rPr lang="en-US" sz="1400" dirty="0">
                <a:hlinkClick r:id="rId11"/>
              </a:rPr>
              <a:t>/B006ZBCB3M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17094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ikkan Softwood Kindling Splitter | PlowHearth">
            <a:extLst>
              <a:ext uri="{FF2B5EF4-FFF2-40B4-BE49-F238E27FC236}">
                <a16:creationId xmlns:a16="http://schemas.microsoft.com/office/drawing/2014/main" id="{356777D3-3C66-0162-518D-204FE019C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3112" y="60860"/>
            <a:ext cx="2717800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2C2CA8-7878-50CC-3F77-55E584BF9241}"/>
              </a:ext>
            </a:extLst>
          </p:cNvPr>
          <p:cNvSpPr txBox="1"/>
          <p:nvPr/>
        </p:nvSpPr>
        <p:spPr>
          <a:xfrm>
            <a:off x="9963252" y="3090992"/>
            <a:ext cx="1761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Stikkan Softwood Kindling Splitter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3A25EF-4BC3-CFA8-2831-3C553806D5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1312" y="1375494"/>
            <a:ext cx="1185880" cy="215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E6925B1-9D55-5F22-1AA6-8868593145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6370" y="4027105"/>
            <a:ext cx="1609884" cy="20060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03EDC7-2175-627F-4FFB-963CFC0235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600" y="1039007"/>
            <a:ext cx="2286000" cy="267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18BF97-99B6-72ED-B004-2617305970B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551" y="3878639"/>
            <a:ext cx="1470680" cy="2154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06190BB-65C8-092A-7E56-53ED3E165A08}"/>
              </a:ext>
            </a:extLst>
          </p:cNvPr>
          <p:cNvSpPr txBox="1"/>
          <p:nvPr/>
        </p:nvSpPr>
        <p:spPr>
          <a:xfrm>
            <a:off x="7056370" y="3166310"/>
            <a:ext cx="1761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The Beaver Lever Kindling Cutter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60650-DA05-EE48-5546-D1F66D0C85A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4008" y="60860"/>
            <a:ext cx="2462543" cy="3078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E7E923-3D26-F24F-07F5-E197D1FF5510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4464" y="848507"/>
            <a:ext cx="1612900" cy="3060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344CBB8-8D0B-64E2-97DE-CFBBB5F98E53}"/>
              </a:ext>
            </a:extLst>
          </p:cNvPr>
          <p:cNvSpPr txBox="1"/>
          <p:nvPr/>
        </p:nvSpPr>
        <p:spPr>
          <a:xfrm>
            <a:off x="1348966" y="6265215"/>
            <a:ext cx="2190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Firewood Kindling Splitter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C7DBCB-FE83-D249-63E3-F27C666865A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09489" y="4139504"/>
            <a:ext cx="1321806" cy="1109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FA52DAF-AE6C-F230-9FCC-3463D43DD1F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0176" y="4139504"/>
            <a:ext cx="1761705" cy="10942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C38013-34B2-1D6A-F592-38EAF1B61CAD}"/>
              </a:ext>
            </a:extLst>
          </p:cNvPr>
          <p:cNvSpPr txBox="1"/>
          <p:nvPr/>
        </p:nvSpPr>
        <p:spPr>
          <a:xfrm>
            <a:off x="7346081" y="5611766"/>
            <a:ext cx="4206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>
                <a:solidFill>
                  <a:srgbClr val="030303"/>
                </a:solidFill>
                <a:effectLst/>
                <a:latin typeface="YouTube Sans"/>
              </a:rPr>
              <a:t>Kindling Cracker Wood Splitter for Firewood</a:t>
            </a:r>
          </a:p>
          <a:p>
            <a:endParaRPr lang="en-US" sz="1200"/>
          </a:p>
          <a:p>
            <a:r>
              <a:rPr lang="en-US" sz="1200"/>
              <a:t>https://www.youtube.com/watch?v=HGLJjR5frtc</a:t>
            </a:r>
          </a:p>
          <a:p>
            <a:r>
              <a:rPr lang="en-US" sz="1200"/>
              <a:t>https://www.youtube.com/watch?v=HGLJjR5frtc</a:t>
            </a:r>
          </a:p>
          <a:p>
            <a:r>
              <a:rPr lang="en-US" sz="1200"/>
              <a:t>https://www.youtube.com/watch?v=ZI6cwHRAu8U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CAA34A-6135-5DAE-CF3D-9DF2ADBCAAEB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668" y="4144911"/>
            <a:ext cx="2190940" cy="1100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143E4F-C667-0B79-25D1-7CD0379BFC41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7645" y="4139504"/>
            <a:ext cx="1601875" cy="158574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C024757-9E1C-B1F0-A808-3486E53F47CE}"/>
              </a:ext>
            </a:extLst>
          </p:cNvPr>
          <p:cNvSpPr txBox="1"/>
          <p:nvPr/>
        </p:nvSpPr>
        <p:spPr>
          <a:xfrm>
            <a:off x="9054" y="18323"/>
            <a:ext cx="43818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Firewood Kindling Splitter</a:t>
            </a:r>
          </a:p>
        </p:txBody>
      </p:sp>
    </p:spTree>
    <p:extLst>
      <p:ext uri="{BB962C8B-B14F-4D97-AF65-F5344CB8AC3E}">
        <p14:creationId xmlns:p14="http://schemas.microsoft.com/office/powerpoint/2010/main" val="359223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64F2AC-692E-D7E6-CA93-F90AA607E2E4}"/>
              </a:ext>
            </a:extLst>
          </p:cNvPr>
          <p:cNvSpPr txBox="1"/>
          <p:nvPr/>
        </p:nvSpPr>
        <p:spPr>
          <a:xfrm>
            <a:off x="0" y="88609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</a:t>
            </a:r>
            <a:r>
              <a:rPr lang="en-US" dirty="0" err="1"/>
              <a:t>hlAerawLdYU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366788-5B6E-8575-F977-ABF5D08C8DE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2666" y="3790043"/>
            <a:ext cx="4236357" cy="29174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7301AD-8D93-E663-DB32-2F87A7E94DDF}"/>
              </a:ext>
            </a:extLst>
          </p:cNvPr>
          <p:cNvSpPr txBox="1"/>
          <p:nvPr/>
        </p:nvSpPr>
        <p:spPr>
          <a:xfrm>
            <a:off x="0" y="-28283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Fly Wheel Log Splitter = kinetic log splitter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5B51E7-8203-F70E-17D1-849D54884FDD}"/>
              </a:ext>
            </a:extLst>
          </p:cNvPr>
          <p:cNvSpPr txBox="1"/>
          <p:nvPr/>
        </p:nvSpPr>
        <p:spPr>
          <a:xfrm>
            <a:off x="0" y="547540"/>
            <a:ext cx="4833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for vintage fly  wheel log splitter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2DCBC-7FAA-EDA6-531C-AC35C562711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3670" y="3913503"/>
            <a:ext cx="3078773" cy="2794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647C4A-87E4-7536-6B37-EFD8C065A3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72" y="1550437"/>
            <a:ext cx="2641600" cy="2603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252C3A-2379-4C2E-EB9A-65C938F8604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599342" y="2244272"/>
            <a:ext cx="1663700" cy="1066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DDD14D-D18A-5F98-9870-1140EC295A2D}"/>
              </a:ext>
            </a:extLst>
          </p:cNvPr>
          <p:cNvSpPr txBox="1"/>
          <p:nvPr/>
        </p:nvSpPr>
        <p:spPr>
          <a:xfrm>
            <a:off x="3471485" y="3378330"/>
            <a:ext cx="17469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rack and pinion gear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9C1E2A-1ABA-6F8C-1683-D5FF623C4CC3}"/>
              </a:ext>
            </a:extLst>
          </p:cNvPr>
          <p:cNvSpPr txBox="1"/>
          <p:nvPr/>
        </p:nvSpPr>
        <p:spPr>
          <a:xfrm>
            <a:off x="254908" y="4299919"/>
            <a:ext cx="436853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Motor (gas or electric) rotates massive flywheel(s)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shaft (axle) of this wheel has a (pinion) gear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moveable rack also has gear.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It is pressed to the shaft gear using a cam 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rotating gear pushes the rack in a short burst, </a:t>
            </a:r>
            <a:br>
              <a:rPr lang="en-US" sz="1400" dirty="0"/>
            </a:br>
            <a:r>
              <a:rPr lang="en-US" sz="1400" dirty="0"/>
              <a:t>then </a:t>
            </a:r>
            <a:r>
              <a:rPr lang="en-US" sz="1400" dirty="0" err="1"/>
              <a:t>disenges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Several burst may be needed to split the wood</a:t>
            </a:r>
          </a:p>
        </p:txBody>
      </p:sp>
      <p:pic>
        <p:nvPicPr>
          <p:cNvPr id="1026" name="Picture 2" descr="Flywheel Wood Splitter Plans">
            <a:extLst>
              <a:ext uri="{FF2B5EF4-FFF2-40B4-BE49-F238E27FC236}">
                <a16:creationId xmlns:a16="http://schemas.microsoft.com/office/drawing/2014/main" id="{46FE64C1-2E01-1338-6489-854BD872E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7257" y="233327"/>
            <a:ext cx="5777996" cy="368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98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552</Words>
  <Application>Microsoft Macintosh PowerPoint</Application>
  <PresentationFormat>Widescreen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40</cp:revision>
  <dcterms:created xsi:type="dcterms:W3CDTF">2022-06-02T16:58:09Z</dcterms:created>
  <dcterms:modified xsi:type="dcterms:W3CDTF">2026-01-10T18:00:00Z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